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handoutMasterIdLst>
    <p:handoutMasterId r:id="rId15"/>
  </p:handoutMasterIdLst>
  <p:sldIdLst>
    <p:sldId id="259" r:id="rId2"/>
    <p:sldId id="2633" r:id="rId3"/>
    <p:sldId id="2632" r:id="rId4"/>
    <p:sldId id="262" r:id="rId5"/>
    <p:sldId id="263" r:id="rId6"/>
    <p:sldId id="264" r:id="rId7"/>
    <p:sldId id="265" r:id="rId8"/>
    <p:sldId id="266" r:id="rId9"/>
    <p:sldId id="267" r:id="rId10"/>
    <p:sldId id="2627" r:id="rId11"/>
    <p:sldId id="2631" r:id="rId12"/>
    <p:sldId id="2629" r:id="rId13"/>
    <p:sldId id="2628" r:id="rId14"/>
  </p:sldIdLst>
  <p:sldSz cx="12192000" cy="6858000"/>
  <p:notesSz cx="6811963" cy="9942513"/>
  <p:defaultTextStyle>
    <a:defPPr>
      <a:defRPr lang="da-DK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  <p15:guide id="4" orient="horz" pos="10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D0D"/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 autoAdjust="0"/>
  </p:normalViewPr>
  <p:slideViewPr>
    <p:cSldViewPr snapToGrid="0">
      <p:cViewPr varScale="1">
        <p:scale>
          <a:sx n="95" d="100"/>
          <a:sy n="95" d="100"/>
        </p:scale>
        <p:origin x="96" y="72"/>
      </p:cViewPr>
      <p:guideLst>
        <p:guide orient="horz" pos="346"/>
        <p:guide pos="438"/>
        <p:guide orient="horz" pos="890"/>
        <p:guide orient="horz" pos="10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4E649-AB8A-4C96-A409-C66B065A6836}" type="datetimeFigureOut">
              <a:rPr lang="da-DK" smtClean="0"/>
              <a:t>16-05-2022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8315D-3701-4506-8F67-7AAF13D82F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2362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0" y="4206446"/>
            <a:ext cx="12192000" cy="1197575"/>
          </a:xfrm>
        </p:spPr>
        <p:txBody>
          <a:bodyPr anchor="ctr" anchorCtr="0"/>
          <a:lstStyle>
            <a:lvl1pPr algn="ctr">
              <a:defRPr sz="28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INDSÆT TITEL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t="26628" r="3239" b="25922"/>
          <a:stretch/>
        </p:blipFill>
        <p:spPr>
          <a:xfrm>
            <a:off x="0" y="4206446"/>
            <a:ext cx="12192000" cy="1197575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" r="33"/>
          <a:stretch/>
        </p:blipFill>
        <p:spPr>
          <a:xfrm>
            <a:off x="458" y="0"/>
            <a:ext cx="12191083" cy="420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14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(flueben) og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98356" y="1168735"/>
            <a:ext cx="11187245" cy="4204954"/>
          </a:xfrm>
        </p:spPr>
        <p:txBody>
          <a:bodyPr/>
          <a:lstStyle>
            <a:lvl1pPr>
              <a:buClr>
                <a:srgbClr val="D52B1E"/>
              </a:buClr>
              <a:defRPr sz="2000" baseline="0"/>
            </a:lvl1pPr>
            <a:lvl2pPr>
              <a:buClr>
                <a:srgbClr val="D52B1E"/>
              </a:buClr>
              <a:defRPr sz="2000"/>
            </a:lvl2pPr>
            <a:lvl3pPr>
              <a:buClr>
                <a:srgbClr val="D52B1E"/>
              </a:buClr>
              <a:defRPr sz="2000"/>
            </a:lvl3pPr>
            <a:lvl4pPr>
              <a:buClr>
                <a:srgbClr val="D52B1E"/>
              </a:buClr>
              <a:defRPr sz="2000"/>
            </a:lvl4pPr>
            <a:lvl5pPr>
              <a:buClr>
                <a:srgbClr val="D52B1E"/>
              </a:buClr>
              <a:defRPr sz="2000"/>
            </a:lvl5pPr>
          </a:lstStyle>
          <a:p>
            <a:pPr lvl="0"/>
            <a:r>
              <a:rPr lang="da-DK" dirty="0"/>
              <a:t>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608188" y="165841"/>
            <a:ext cx="11060227" cy="535277"/>
          </a:xfrm>
        </p:spPr>
        <p:txBody>
          <a:bodyPr anchor="ctr" anchorCtr="0"/>
          <a:lstStyle>
            <a:lvl1pPr algn="l">
              <a:defRPr sz="2400" b="0" cap="all" baseline="0">
                <a:solidFill>
                  <a:srgbClr val="D52B1E"/>
                </a:solidFill>
              </a:defRPr>
            </a:lvl1pPr>
          </a:lstStyle>
          <a:p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0048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g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98356" y="1168735"/>
            <a:ext cx="11187245" cy="4204954"/>
          </a:xfrm>
        </p:spPr>
        <p:txBody>
          <a:bodyPr/>
          <a:lstStyle>
            <a:lvl1pPr marL="320954" indent="-320954">
              <a:buClr>
                <a:srgbClr val="D52B1E"/>
              </a:buClr>
              <a:buFont typeface="Arial" panose="020B0604020202020204" pitchFamily="34" charset="0"/>
              <a:buChar char="•"/>
              <a:defRPr sz="2000" baseline="0"/>
            </a:lvl1pPr>
            <a:lvl2pPr>
              <a:buClr>
                <a:srgbClr val="D52B1E"/>
              </a:buClr>
              <a:defRPr sz="2000"/>
            </a:lvl2pPr>
            <a:lvl3pPr>
              <a:buClr>
                <a:srgbClr val="D52B1E"/>
              </a:buClr>
              <a:defRPr sz="2000"/>
            </a:lvl3pPr>
            <a:lvl4pPr>
              <a:buClr>
                <a:srgbClr val="D52B1E"/>
              </a:buClr>
              <a:defRPr sz="2000"/>
            </a:lvl4pPr>
            <a:lvl5pPr>
              <a:buClr>
                <a:srgbClr val="D52B1E"/>
              </a:buClr>
              <a:defRPr sz="2000"/>
            </a:lvl5pPr>
          </a:lstStyle>
          <a:p>
            <a:pPr lvl="0"/>
            <a:r>
              <a:rPr lang="da-DK" dirty="0"/>
              <a:t>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608188" y="165841"/>
            <a:ext cx="11060227" cy="535277"/>
          </a:xfrm>
        </p:spPr>
        <p:txBody>
          <a:bodyPr anchor="ctr" anchorCtr="0"/>
          <a:lstStyle>
            <a:lvl1pPr algn="l">
              <a:defRPr sz="2400" b="0" cap="all" baseline="0">
                <a:solidFill>
                  <a:srgbClr val="D52B1E"/>
                </a:solidFill>
              </a:defRPr>
            </a:lvl1pPr>
          </a:lstStyle>
          <a:p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4180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608188" y="165841"/>
            <a:ext cx="11060227" cy="535277"/>
          </a:xfrm>
        </p:spPr>
        <p:txBody>
          <a:bodyPr anchor="ctr" anchorCtr="0"/>
          <a:lstStyle>
            <a:lvl1pPr algn="l">
              <a:defRPr sz="2400" b="0" cap="all" baseline="0">
                <a:solidFill>
                  <a:srgbClr val="D52B1E"/>
                </a:solidFill>
              </a:defRPr>
            </a:lvl1pPr>
          </a:lstStyle>
          <a:p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299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 uden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608188" y="165841"/>
            <a:ext cx="11060227" cy="535277"/>
          </a:xfrm>
        </p:spPr>
        <p:txBody>
          <a:bodyPr anchor="ctr" anchorCtr="0"/>
          <a:lstStyle>
            <a:lvl1pPr algn="l">
              <a:defRPr sz="2400" b="0" cap="all" baseline="0">
                <a:solidFill>
                  <a:srgbClr val="D52B1E"/>
                </a:solidFill>
              </a:defRPr>
            </a:lvl1pPr>
          </a:lstStyle>
          <a:p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lang="da-DK" dirty="0"/>
          </a:p>
        </p:txBody>
      </p:sp>
      <p:sp>
        <p:nvSpPr>
          <p:cNvPr id="7" name="Pladsholder til indhold 5"/>
          <p:cNvSpPr>
            <a:spLocks noGrp="1"/>
          </p:cNvSpPr>
          <p:nvPr>
            <p:ph sz="quarter" idx="4" hasCustomPrompt="1"/>
          </p:nvPr>
        </p:nvSpPr>
        <p:spPr>
          <a:xfrm>
            <a:off x="6186357" y="1162917"/>
            <a:ext cx="5389033" cy="4213225"/>
          </a:xfrm>
        </p:spPr>
        <p:txBody>
          <a:bodyPr/>
          <a:lstStyle>
            <a:lvl1pPr>
              <a:buClr>
                <a:srgbClr val="D52B1E"/>
              </a:buClr>
              <a:defRPr sz="2000" baseline="0"/>
            </a:lvl1pPr>
            <a:lvl2pPr>
              <a:buClr>
                <a:srgbClr val="D52B1E"/>
              </a:buClr>
              <a:defRPr sz="2000"/>
            </a:lvl2pPr>
            <a:lvl3pPr>
              <a:buClr>
                <a:srgbClr val="D52B1E"/>
              </a:buClr>
              <a:defRPr sz="2000"/>
            </a:lvl3pPr>
            <a:lvl4pPr>
              <a:buClr>
                <a:srgbClr val="D52B1E"/>
              </a:buClr>
              <a:defRPr sz="2000"/>
            </a:lvl4pPr>
            <a:lvl5pPr>
              <a:buClr>
                <a:srgbClr val="D52B1E"/>
              </a:buClr>
              <a:defRPr sz="2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 dirty="0"/>
              <a:t>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Pladsholder til indhold 5"/>
          <p:cNvSpPr>
            <a:spLocks noGrp="1"/>
          </p:cNvSpPr>
          <p:nvPr>
            <p:ph sz="quarter" idx="11" hasCustomPrompt="1"/>
          </p:nvPr>
        </p:nvSpPr>
        <p:spPr>
          <a:xfrm>
            <a:off x="608189" y="1160463"/>
            <a:ext cx="5389033" cy="4213225"/>
          </a:xfrm>
        </p:spPr>
        <p:txBody>
          <a:bodyPr/>
          <a:lstStyle>
            <a:lvl1pPr>
              <a:buClr>
                <a:srgbClr val="D52B1E"/>
              </a:buClr>
              <a:defRPr sz="2000"/>
            </a:lvl1pPr>
            <a:lvl2pPr>
              <a:buClr>
                <a:srgbClr val="D52B1E"/>
              </a:buClr>
              <a:defRPr sz="2000"/>
            </a:lvl2pPr>
            <a:lvl3pPr>
              <a:buClr>
                <a:srgbClr val="D52B1E"/>
              </a:buClr>
              <a:defRPr sz="2000"/>
            </a:lvl3pPr>
            <a:lvl4pPr>
              <a:buClr>
                <a:srgbClr val="D52B1E"/>
              </a:buClr>
              <a:defRPr sz="2000"/>
            </a:lvl4pPr>
            <a:lvl5pPr>
              <a:buClr>
                <a:srgbClr val="D52B1E"/>
              </a:buClr>
              <a:defRPr sz="2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 dirty="0"/>
              <a:t>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25379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73" y="1168337"/>
            <a:ext cx="5389033" cy="639763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27939" indent="0">
              <a:buNone/>
              <a:defRPr sz="1900" b="1"/>
            </a:lvl2pPr>
            <a:lvl3pPr marL="855878" indent="0">
              <a:buNone/>
              <a:defRPr sz="1700" b="1"/>
            </a:lvl3pPr>
            <a:lvl4pPr marL="1283818" indent="0">
              <a:buNone/>
              <a:defRPr sz="1500" b="1"/>
            </a:lvl4pPr>
            <a:lvl5pPr marL="1711757" indent="0">
              <a:buNone/>
              <a:defRPr sz="1500" b="1"/>
            </a:lvl5pPr>
            <a:lvl6pPr marL="2139696" indent="0">
              <a:buNone/>
              <a:defRPr sz="1500" b="1"/>
            </a:lvl6pPr>
            <a:lvl7pPr marL="2567635" indent="0">
              <a:buNone/>
              <a:defRPr sz="1500" b="1"/>
            </a:lvl7pPr>
            <a:lvl8pPr marL="2995574" indent="0">
              <a:buNone/>
              <a:defRPr sz="1500" b="1"/>
            </a:lvl8pPr>
            <a:lvl9pPr marL="3423514" indent="0">
              <a:buNone/>
              <a:defRPr sz="1500" b="1"/>
            </a:lvl9pPr>
          </a:lstStyle>
          <a:p>
            <a:pPr lvl="0"/>
            <a:r>
              <a:rPr lang="da-DK" dirty="0"/>
              <a:t>Indsæt overskrift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 hasCustomPrompt="1"/>
          </p:nvPr>
        </p:nvSpPr>
        <p:spPr>
          <a:xfrm>
            <a:off x="6193373" y="1802446"/>
            <a:ext cx="5389033" cy="3573696"/>
          </a:xfrm>
        </p:spPr>
        <p:txBody>
          <a:bodyPr/>
          <a:lstStyle>
            <a:lvl1pPr>
              <a:buClr>
                <a:srgbClr val="D52B1E"/>
              </a:buClr>
              <a:defRPr sz="2000"/>
            </a:lvl1pPr>
            <a:lvl2pPr>
              <a:buClr>
                <a:srgbClr val="D52B1E"/>
              </a:buClr>
              <a:defRPr sz="2000"/>
            </a:lvl2pPr>
            <a:lvl3pPr>
              <a:buClr>
                <a:srgbClr val="D52B1E"/>
              </a:buClr>
              <a:defRPr sz="2000"/>
            </a:lvl3pPr>
            <a:lvl4pPr>
              <a:buClr>
                <a:srgbClr val="D52B1E"/>
              </a:buClr>
              <a:defRPr sz="2000"/>
            </a:lvl4pPr>
            <a:lvl5pPr>
              <a:buClr>
                <a:srgbClr val="D52B1E"/>
              </a:buClr>
              <a:defRPr sz="2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 dirty="0"/>
              <a:t>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08188" y="165841"/>
            <a:ext cx="11060227" cy="535277"/>
          </a:xfrm>
        </p:spPr>
        <p:txBody>
          <a:bodyPr anchor="ctr" anchorCtr="0"/>
          <a:lstStyle>
            <a:lvl1pPr algn="l">
              <a:defRPr sz="2400" b="0" cap="all" baseline="0">
                <a:solidFill>
                  <a:srgbClr val="D52B1E"/>
                </a:solidFill>
              </a:defRPr>
            </a:lvl1pPr>
          </a:lstStyle>
          <a:p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lang="da-DK" dirty="0"/>
          </a:p>
        </p:txBody>
      </p:sp>
      <p:sp>
        <p:nvSpPr>
          <p:cNvPr id="8" name="Pladsholder til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615205" y="1165883"/>
            <a:ext cx="5389033" cy="639763"/>
          </a:xfrm>
        </p:spPr>
        <p:txBody>
          <a:bodyPr anchor="t" anchorCtr="0"/>
          <a:lstStyle>
            <a:lvl1pPr marL="0" indent="0">
              <a:buNone/>
              <a:defRPr sz="2000" b="1" baseline="0"/>
            </a:lvl1pPr>
            <a:lvl2pPr marL="427939" indent="0">
              <a:buNone/>
              <a:defRPr sz="1900" b="1"/>
            </a:lvl2pPr>
            <a:lvl3pPr marL="855878" indent="0">
              <a:buNone/>
              <a:defRPr sz="1700" b="1"/>
            </a:lvl3pPr>
            <a:lvl4pPr marL="1283818" indent="0">
              <a:buNone/>
              <a:defRPr sz="1500" b="1"/>
            </a:lvl4pPr>
            <a:lvl5pPr marL="1711757" indent="0">
              <a:buNone/>
              <a:defRPr sz="1500" b="1"/>
            </a:lvl5pPr>
            <a:lvl6pPr marL="2139696" indent="0">
              <a:buNone/>
              <a:defRPr sz="1500" b="1"/>
            </a:lvl6pPr>
            <a:lvl7pPr marL="2567635" indent="0">
              <a:buNone/>
              <a:defRPr sz="1500" b="1"/>
            </a:lvl7pPr>
            <a:lvl8pPr marL="2995574" indent="0">
              <a:buNone/>
              <a:defRPr sz="1500" b="1"/>
            </a:lvl8pPr>
            <a:lvl9pPr marL="3423514" indent="0">
              <a:buNone/>
              <a:defRPr sz="1500" b="1"/>
            </a:lvl9pPr>
          </a:lstStyle>
          <a:p>
            <a:pPr lvl="0"/>
            <a:r>
              <a:rPr lang="da-DK" dirty="0"/>
              <a:t>Indsæt overskrift</a:t>
            </a:r>
          </a:p>
        </p:txBody>
      </p:sp>
      <p:sp>
        <p:nvSpPr>
          <p:cNvPr id="9" name="Pladsholder til indhold 5"/>
          <p:cNvSpPr>
            <a:spLocks noGrp="1"/>
          </p:cNvSpPr>
          <p:nvPr>
            <p:ph sz="quarter" idx="11" hasCustomPrompt="1"/>
          </p:nvPr>
        </p:nvSpPr>
        <p:spPr>
          <a:xfrm>
            <a:off x="615205" y="1799992"/>
            <a:ext cx="5389033" cy="3573696"/>
          </a:xfrm>
        </p:spPr>
        <p:txBody>
          <a:bodyPr/>
          <a:lstStyle>
            <a:lvl1pPr>
              <a:buClr>
                <a:srgbClr val="D52B1E"/>
              </a:buClr>
              <a:defRPr sz="2000" baseline="0"/>
            </a:lvl1pPr>
            <a:lvl2pPr>
              <a:buClr>
                <a:srgbClr val="D52B1E"/>
              </a:buClr>
              <a:defRPr sz="2000"/>
            </a:lvl2pPr>
            <a:lvl3pPr>
              <a:buClr>
                <a:srgbClr val="D52B1E"/>
              </a:buClr>
              <a:defRPr sz="2000"/>
            </a:lvl3pPr>
            <a:lvl4pPr>
              <a:buClr>
                <a:srgbClr val="D52B1E"/>
              </a:buClr>
              <a:defRPr sz="2000"/>
            </a:lvl4pPr>
            <a:lvl5pPr>
              <a:buClr>
                <a:srgbClr val="D52B1E"/>
              </a:buClr>
              <a:defRPr sz="2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 dirty="0"/>
              <a:t>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55704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 afs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>
              <a:solidFill>
                <a:srgbClr val="D52B1E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0" y="2557318"/>
            <a:ext cx="12192000" cy="1764528"/>
          </a:xfrm>
        </p:spPr>
        <p:txBody>
          <a:bodyPr anchor="ctr" anchorCtr="0"/>
          <a:lstStyle>
            <a:lvl1pPr algn="ctr">
              <a:defRPr sz="2800" b="0" cap="all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4215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- sid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88" y="2188912"/>
            <a:ext cx="4772025" cy="248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85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88710" y="402766"/>
            <a:ext cx="10363200" cy="651794"/>
          </a:xfrm>
        </p:spPr>
        <p:txBody>
          <a:bodyPr anchor="t"/>
          <a:lstStyle>
            <a:lvl1pPr algn="l">
              <a:defRPr sz="2400" b="0" cap="all">
                <a:solidFill>
                  <a:srgbClr val="C00D0D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82561857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9452" y="116891"/>
            <a:ext cx="1118615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3" tIns="35662" rIns="71323" bIns="356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KLIK FOR AT REDIGERE TITELTYPOGRAFI I MASTEREN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8356" y="1168735"/>
            <a:ext cx="11187245" cy="420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323" tIns="35662" rIns="71323" bIns="35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Klik for at redigere teksttypografierne i masteren</a:t>
            </a:r>
          </a:p>
          <a:p>
            <a:pPr lvl="1"/>
            <a:r>
              <a:rPr lang="da-DK" altLang="da-DK" dirty="0"/>
              <a:t>Andet niveau</a:t>
            </a:r>
          </a:p>
          <a:p>
            <a:pPr lvl="2"/>
            <a:r>
              <a:rPr lang="da-DK" altLang="da-DK" dirty="0"/>
              <a:t>Tredje niveau</a:t>
            </a:r>
          </a:p>
          <a:p>
            <a:pPr lvl="3"/>
            <a:r>
              <a:rPr lang="da-DK" altLang="da-DK" dirty="0"/>
              <a:t>Fjerde niveau</a:t>
            </a:r>
          </a:p>
          <a:p>
            <a:pPr lvl="4"/>
            <a:r>
              <a:rPr lang="da-DK" altLang="da-DK" dirty="0"/>
              <a:t>Femte niveau</a:t>
            </a:r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900" y="6046383"/>
            <a:ext cx="1198126" cy="62270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140F1853-F955-4669-A8EB-C8FC85493B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t="34419" r="9658" b="39850"/>
          <a:stretch/>
        </p:blipFill>
        <p:spPr>
          <a:xfrm>
            <a:off x="658367" y="6507526"/>
            <a:ext cx="1534669" cy="181216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B7EED88-659C-427C-8639-C97B20A0C9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243" y="6431963"/>
            <a:ext cx="3669940" cy="23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5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2" r:id="rId2"/>
    <p:sldLayoutId id="2147483685" r:id="rId3"/>
    <p:sldLayoutId id="2147483674" r:id="rId4"/>
    <p:sldLayoutId id="2147483676" r:id="rId5"/>
    <p:sldLayoutId id="2147483677" r:id="rId6"/>
    <p:sldLayoutId id="2147483673" r:id="rId7"/>
    <p:sldLayoutId id="2147483678" r:id="rId8"/>
    <p:sldLayoutId id="2147483686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CC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CC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CC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CC0000"/>
          </a:solidFill>
          <a:latin typeface="Arial" charset="0"/>
          <a:cs typeface="Arial" charset="0"/>
        </a:defRPr>
      </a:lvl5pPr>
      <a:lvl6pPr marL="427939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CC0000"/>
          </a:solidFill>
          <a:latin typeface="Arial" charset="0"/>
          <a:cs typeface="Arial" charset="0"/>
        </a:defRPr>
      </a:lvl6pPr>
      <a:lvl7pPr marL="855878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CC0000"/>
          </a:solidFill>
          <a:latin typeface="Arial" charset="0"/>
          <a:cs typeface="Arial" charset="0"/>
        </a:defRPr>
      </a:lvl7pPr>
      <a:lvl8pPr marL="1283818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CC0000"/>
          </a:solidFill>
          <a:latin typeface="Arial" charset="0"/>
          <a:cs typeface="Arial" charset="0"/>
        </a:defRPr>
      </a:lvl8pPr>
      <a:lvl9pPr marL="1711757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320954" indent="-320954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ü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95401" indent="-267462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1069848" indent="-21397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497787" indent="-21397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1925726" indent="-21397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353666" indent="-21397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cs typeface="+mn-cs"/>
        </a:defRPr>
      </a:lvl6pPr>
      <a:lvl7pPr marL="2781605" indent="-21397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cs typeface="+mn-cs"/>
        </a:defRPr>
      </a:lvl7pPr>
      <a:lvl8pPr marL="3209544" indent="-21397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cs typeface="+mn-cs"/>
        </a:defRPr>
      </a:lvl8pPr>
      <a:lvl9pPr marL="3637483" indent="-21397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da-DK"/>
      </a:defPPr>
      <a:lvl1pPr marL="0" algn="l" defTabSz="855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7939" algn="l" defTabSz="855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5878" algn="l" defTabSz="855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3818" algn="l" defTabSz="855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1757" algn="l" defTabSz="855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9696" algn="l" defTabSz="855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7635" algn="l" defTabSz="855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95574" algn="l" defTabSz="855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23514" algn="l" defTabSz="855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500" i="0" dirty="0">
                <a:effectLst/>
              </a:rPr>
              <a:t>Æ</a:t>
            </a:r>
            <a:r>
              <a:rPr lang="da-DK" sz="2500" i="0" cap="none" dirty="0">
                <a:effectLst/>
              </a:rPr>
              <a:t>ndringerne i Bygningsreglementet og DS 447 standarden</a:t>
            </a:r>
            <a:br>
              <a:rPr lang="da-DK" sz="2500" b="1" i="0" cap="none" dirty="0">
                <a:effectLst/>
              </a:rPr>
            </a:br>
            <a:r>
              <a:rPr lang="da-DK" sz="2000" i="0" cap="none" dirty="0">
                <a:effectLst/>
              </a:rPr>
              <a:t>v/Christen Lautrup, produktchef hos KVM-Genvex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910915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BFF7D97C-9753-49B4-AED9-D54B44285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235" y="1158653"/>
            <a:ext cx="8789678" cy="463204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</a:pPr>
            <a:r>
              <a:rPr lang="da-DK" sz="1800" dirty="0"/>
              <a:t>Jf. BR18 omkring funktionsafprøvning skal både SEL, nominel luftstrøm OG funktionen af behovsstyring dokumenteres 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</a:pPr>
            <a:r>
              <a:rPr lang="da-DK" sz="1800" dirty="0"/>
              <a:t>DS447 angiver krav om tæthedsprøvning af ventilationssystemet – også for boliger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</a:pPr>
            <a:r>
              <a:rPr lang="da-DK" sz="1800" dirty="0"/>
              <a:t>DS447 angiver krav til systemdokumentation (drift og vedligeholdelsesmanualer)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</a:pPr>
            <a:r>
              <a:rPr lang="da-DK" sz="1800" dirty="0"/>
              <a:t>DS447 angiver krav om træning (f.eks. personlig gennemgang af ventilationsanlæggets funktioner med boligejeren)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DB533CD-E7F5-4736-9F49-84646A6E2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235" y="223378"/>
            <a:ext cx="10363200" cy="651794"/>
          </a:xfrm>
        </p:spPr>
        <p:txBody>
          <a:bodyPr/>
          <a:lstStyle/>
          <a:p>
            <a:r>
              <a:rPr lang="da-DK" dirty="0"/>
              <a:t>Funktionsafprøvning / dokumentation / aflevering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6DDDDD0-940B-4BCA-BAB3-B90075F833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080" y="1478850"/>
            <a:ext cx="2236422" cy="316345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2759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FD69026-2E2D-4551-A6D7-36A08850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37" y="368533"/>
            <a:ext cx="11060227" cy="535277"/>
          </a:xfrm>
        </p:spPr>
        <p:txBody>
          <a:bodyPr/>
          <a:lstStyle/>
          <a:p>
            <a:r>
              <a:rPr lang="da-DK" dirty="0">
                <a:solidFill>
                  <a:srgbClr val="C00D0D"/>
                </a:solidFill>
              </a:rPr>
              <a:t>Bygningsreglementet : </a:t>
            </a:r>
            <a:br>
              <a:rPr lang="da-DK" dirty="0">
                <a:solidFill>
                  <a:srgbClr val="C00D0D"/>
                </a:solidFill>
              </a:rPr>
            </a:br>
            <a:r>
              <a:rPr lang="da-DK" dirty="0">
                <a:solidFill>
                  <a:srgbClr val="C00D0D"/>
                </a:solidFill>
              </a:rPr>
              <a:t>dokumentation for klimapåvirkning af byggeri (LCA)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C6F10D4-D4AD-48C8-9995-72318F6B2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446" y="999214"/>
            <a:ext cx="5754848" cy="5030852"/>
          </a:xfrm>
          <a:prstGeom prst="rect">
            <a:avLst/>
          </a:prstGeom>
        </p:spPr>
      </p:pic>
      <p:sp>
        <p:nvSpPr>
          <p:cNvPr id="16" name="Pladsholder til indhold 1">
            <a:extLst>
              <a:ext uri="{FF2B5EF4-FFF2-40B4-BE49-F238E27FC236}">
                <a16:creationId xmlns:a16="http://schemas.microsoft.com/office/drawing/2014/main" id="{B2DA54F0-0A34-44C4-8F75-D954744B2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235" y="1158652"/>
            <a:ext cx="3513148" cy="52589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  <a:buFont typeface="Wingdings" panose="05000000000000000000" pitchFamily="2" charset="2"/>
              <a:buChar char="ü"/>
            </a:pPr>
            <a:r>
              <a:rPr lang="da-DK" sz="1800" dirty="0"/>
              <a:t>Maj 2022 – høring om ændringer til bygningsreglementet, herunder krav til beregning af bygningers klimapåvirkning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  <a:buFont typeface="Wingdings" panose="05000000000000000000" pitchFamily="2" charset="2"/>
              <a:buChar char="ü"/>
            </a:pPr>
            <a:r>
              <a:rPr lang="da-DK" sz="1800" dirty="0"/>
              <a:t>Januar 2023 – krav om beregning af bygningers klimapåvirkning forventes at træde i kraft</a:t>
            </a:r>
          </a:p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56CE16B-797E-47E2-8E8B-2F04B33CA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933" y="4169328"/>
            <a:ext cx="1636613" cy="164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68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FD69026-2E2D-4551-A6D7-36A08850F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C00D0D"/>
                </a:solidFill>
              </a:rPr>
              <a:t>Forventninger til Klimakrav fremadrettet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7AF9784-00CE-4C53-988D-8EC9C5BFE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078"/>
          <a:stretch/>
        </p:blipFill>
        <p:spPr>
          <a:xfrm>
            <a:off x="383573" y="971123"/>
            <a:ext cx="11650759" cy="2768454"/>
          </a:xfrm>
          <a:prstGeom prst="rect">
            <a:avLst/>
          </a:prstGeom>
        </p:spPr>
      </p:pic>
      <p:sp>
        <p:nvSpPr>
          <p:cNvPr id="8" name="Pladsholder til indhold 1">
            <a:extLst>
              <a:ext uri="{FF2B5EF4-FFF2-40B4-BE49-F238E27FC236}">
                <a16:creationId xmlns:a16="http://schemas.microsoft.com/office/drawing/2014/main" id="{2FE147CD-44AD-4CED-B0E3-9907C36C0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235" y="4153526"/>
            <a:ext cx="9637112" cy="463204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  <a:buFont typeface="Wingdings" panose="05000000000000000000" pitchFamily="2" charset="2"/>
              <a:buChar char="ü"/>
            </a:pPr>
            <a:r>
              <a:rPr lang="da-DK" sz="1800" dirty="0"/>
              <a:t>Som inddata til LCA beregning for tekniske installationer, kan anvendes generiske data (nyt bilag 2, tabel 7) eller produkt-/projektspecifikke </a:t>
            </a:r>
            <a:r>
              <a:rPr lang="da-DK" sz="1800" dirty="0" err="1"/>
              <a:t>EPD’er</a:t>
            </a:r>
            <a:endParaRPr lang="da-DK" sz="18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7755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DED210-9906-490B-91EB-B52B63B9E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Tak for opmærksomheden</a:t>
            </a:r>
          </a:p>
        </p:txBody>
      </p:sp>
    </p:spTree>
    <p:extLst>
      <p:ext uri="{BB962C8B-B14F-4D97-AF65-F5344CB8AC3E}">
        <p14:creationId xmlns:p14="http://schemas.microsoft.com/office/powerpoint/2010/main" val="2668113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F88FCC22-2F37-47B7-B8A6-70BF090DF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42" y="1425186"/>
            <a:ext cx="11174546" cy="309868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  <a:buNone/>
            </a:pPr>
            <a:r>
              <a:rPr lang="da-DK" sz="1800" dirty="0">
                <a:solidFill>
                  <a:srgbClr val="C00D0D"/>
                </a:solidFill>
              </a:rPr>
              <a:t>DS 447 – Ventilation i bygninger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</a:pPr>
            <a:r>
              <a:rPr lang="da-DK" sz="1800" dirty="0"/>
              <a:t>Revideret under S313 revisionsudvalget i perioden september 2019 til december 2021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</a:pPr>
            <a:r>
              <a:rPr lang="da-DK" sz="1800" dirty="0"/>
              <a:t>Udgivet 16. december 2021 og afløser dermed DS447:2013		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  <a:buNone/>
            </a:pPr>
            <a:r>
              <a:rPr lang="da-DK" sz="1800" dirty="0">
                <a:solidFill>
                  <a:srgbClr val="C00D0D"/>
                </a:solidFill>
              </a:rPr>
              <a:t>Bygningsreglementet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</a:pPr>
            <a:r>
              <a:rPr lang="da-DK" sz="1800" dirty="0"/>
              <a:t>BR18 opdateret d. 01.01.2022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</a:pPr>
            <a:r>
              <a:rPr lang="da-DK" sz="1800" dirty="0"/>
              <a:t>Ny revision under vejs med fokus på klimakrav (LCA) for byggeri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  <a:buNone/>
            </a:pPr>
            <a:endParaRPr lang="da-DK" sz="1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AA6F554-55DF-4301-9C40-8612EAA04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42" y="223378"/>
            <a:ext cx="10363200" cy="651794"/>
          </a:xfrm>
        </p:spPr>
        <p:txBody>
          <a:bodyPr/>
          <a:lstStyle/>
          <a:p>
            <a:r>
              <a:rPr lang="da-DK" dirty="0"/>
              <a:t>BR18 og DS447 Revideret</a:t>
            </a:r>
          </a:p>
        </p:txBody>
      </p:sp>
    </p:spTree>
    <p:extLst>
      <p:ext uri="{BB962C8B-B14F-4D97-AF65-F5344CB8AC3E}">
        <p14:creationId xmlns:p14="http://schemas.microsoft.com/office/powerpoint/2010/main" val="290407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F88FCC22-2F37-47B7-B8A6-70BF090DF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42" y="1425186"/>
            <a:ext cx="11174546" cy="434716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  <a:buNone/>
            </a:pPr>
            <a:r>
              <a:rPr lang="da-DK" sz="1800" dirty="0">
                <a:solidFill>
                  <a:srgbClr val="C00D0D"/>
                </a:solidFill>
              </a:rPr>
              <a:t>DS 447 – Ventilation i bygninger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</a:pPr>
            <a:r>
              <a:rPr lang="da-DK" sz="1800" dirty="0"/>
              <a:t>Omstrukturering af kapitler samt nyt kapitel 9 vedr. prøvning, indregulering, aflevering , dokumentation og drift  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</a:pPr>
            <a:r>
              <a:rPr lang="da-DK" sz="1800" dirty="0"/>
              <a:t>Opdateringer ift. nye europæiske standarder (DS/EN/ISO 16890, </a:t>
            </a:r>
            <a:r>
              <a:rPr lang="da-DK" sz="1800" dirty="0" err="1"/>
              <a:t>ECOdesign</a:t>
            </a:r>
            <a:r>
              <a:rPr lang="da-DK" sz="1800" dirty="0"/>
              <a:t> </a:t>
            </a:r>
            <a:r>
              <a:rPr lang="da-DK" sz="1800" dirty="0" err="1"/>
              <a:t>etc</a:t>
            </a:r>
            <a:r>
              <a:rPr lang="da-DK" sz="1800" dirty="0"/>
              <a:t>)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</a:pPr>
            <a:r>
              <a:rPr lang="da-DK" sz="1800" dirty="0"/>
              <a:t>Nye teknologier inkluderet (</a:t>
            </a:r>
            <a:r>
              <a:rPr lang="da-DK" sz="1800" dirty="0" err="1"/>
              <a:t>entalpivarmevekslere</a:t>
            </a:r>
            <a:r>
              <a:rPr lang="da-DK" sz="1800" dirty="0"/>
              <a:t> og vekselretningsventilation)	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</a:pPr>
            <a:r>
              <a:rPr lang="da-DK" sz="1800" dirty="0"/>
              <a:t>Boligventilationsanlæg/decentrale anlæg har fået plads i standarden (f.eks. definition på lækageklasser jf. DS 13141-7)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  <a:buNone/>
            </a:pPr>
            <a:r>
              <a:rPr lang="da-DK" sz="1800" dirty="0">
                <a:solidFill>
                  <a:srgbClr val="C00D0D"/>
                </a:solidFill>
              </a:rPr>
              <a:t>Bygningsreglementet – Ventilation </a:t>
            </a:r>
            <a:r>
              <a:rPr lang="da-DK" sz="1800" b="0" i="0" dirty="0">
                <a:solidFill>
                  <a:srgbClr val="C00D0D"/>
                </a:solidFill>
                <a:effectLst/>
                <a:latin typeface="+mj-lt"/>
              </a:rPr>
              <a:t>§ 420 - 452</a:t>
            </a:r>
            <a:endParaRPr lang="da-DK" sz="1800" dirty="0">
              <a:solidFill>
                <a:srgbClr val="C00D0D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</a:pPr>
            <a:r>
              <a:rPr lang="da-DK" sz="1800" dirty="0"/>
              <a:t>Øget fokus på emhætters effektivitet (sundhed) og reduktion af luftmængde (energibesparelse). Derudover åbnes op for muligheden for befugtning af indblæsningsluften (komfort)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  <a:buNone/>
            </a:pPr>
            <a:endParaRPr lang="da-DK" sz="18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  <a:buNone/>
            </a:pPr>
            <a:endParaRPr lang="da-DK" sz="1800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AA6F554-55DF-4301-9C40-8612EAA04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42" y="223378"/>
            <a:ext cx="10363200" cy="651794"/>
          </a:xfrm>
        </p:spPr>
        <p:txBody>
          <a:bodyPr/>
          <a:lstStyle/>
          <a:p>
            <a:r>
              <a:rPr lang="da-DK" dirty="0"/>
              <a:t>DE Vigtigste Ændringer i hovedpunkter</a:t>
            </a:r>
          </a:p>
        </p:txBody>
      </p:sp>
    </p:spTree>
    <p:extLst>
      <p:ext uri="{BB962C8B-B14F-4D97-AF65-F5344CB8AC3E}">
        <p14:creationId xmlns:p14="http://schemas.microsoft.com/office/powerpoint/2010/main" val="1129662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9555FECB-F647-458D-97BB-1F2ECDA59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33" y="3737652"/>
            <a:ext cx="10683362" cy="434716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</a:pPr>
            <a:r>
              <a:rPr lang="da-DK" sz="1800" dirty="0"/>
              <a:t>Præcisering af komponenter i ventilationsanlæg, hvor effektforbrug ikke skal indregnes i SEL (f.eks. aggregatautomatik, effektoptag til roterende </a:t>
            </a:r>
            <a:r>
              <a:rPr lang="da-DK" sz="1800" dirty="0" err="1"/>
              <a:t>varmegenvindere</a:t>
            </a:r>
            <a:r>
              <a:rPr lang="da-DK" sz="1800" dirty="0"/>
              <a:t> og displays)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</a:pPr>
            <a:r>
              <a:rPr lang="da-DK" sz="1800" dirty="0"/>
              <a:t>Samlede effektforbrug målt ved stikkontakt til boligventilationsaggregat kan fratrækkes producentens oplyste effektforbrug til automatik og display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</a:pPr>
            <a:r>
              <a:rPr lang="da-DK" sz="1800" dirty="0"/>
              <a:t>SEL måles ved ventilationsanlæggets grundluftskifte (jf. BR18 § 438)</a:t>
            </a:r>
          </a:p>
          <a:p>
            <a:pPr marL="0" indent="0">
              <a:buNone/>
            </a:pPr>
            <a:endParaRPr lang="da-DK" dirty="0"/>
          </a:p>
          <a:p>
            <a:pPr marL="320675" indent="-320675"/>
            <a:endParaRPr lang="da-DK" dirty="0"/>
          </a:p>
          <a:p>
            <a:pPr marL="320675" indent="-320675"/>
            <a:endParaRPr lang="da-DK" dirty="0"/>
          </a:p>
          <a:p>
            <a:pPr marL="320675" indent="-320675"/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9FBD28B-5529-41FB-BC2A-85289291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33" y="223378"/>
            <a:ext cx="6705639" cy="651794"/>
          </a:xfrm>
        </p:spPr>
        <p:txBody>
          <a:bodyPr/>
          <a:lstStyle/>
          <a:p>
            <a:r>
              <a:rPr lang="da-DK" dirty="0"/>
              <a:t>Definition SEL-værdi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D5FB3B47-A2F9-44E7-BB42-F5724FF82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93" y="1087909"/>
            <a:ext cx="9279251" cy="220001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3C35EEA-F465-40BD-BF6B-4ABAD4324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878" y="603324"/>
            <a:ext cx="2919650" cy="213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63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9555FECB-F647-458D-97BB-1F2ECDA59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536" y="4549431"/>
            <a:ext cx="10683362" cy="4347162"/>
          </a:xfrm>
        </p:spPr>
        <p:txBody>
          <a:bodyPr/>
          <a:lstStyle/>
          <a:p>
            <a:pPr marL="0" indent="0">
              <a:buNone/>
            </a:pPr>
            <a:r>
              <a:rPr lang="da-DK" sz="1400" dirty="0"/>
              <a:t>Tabeller stammer fra EN13141-7</a:t>
            </a:r>
          </a:p>
          <a:p>
            <a:pPr marL="0" indent="0">
              <a:buNone/>
            </a:pPr>
            <a:endParaRPr lang="da-DK" dirty="0"/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</a:pPr>
            <a:r>
              <a:rPr lang="da-DK" sz="1800" dirty="0" err="1"/>
              <a:t>Boligventilationsaggregates</a:t>
            </a:r>
            <a:r>
              <a:rPr lang="da-DK" sz="1800" dirty="0"/>
              <a:t> lækageklasse kan fastsættes ud fra producentens ERP label og tilhørende tekniske datablad/ product </a:t>
            </a:r>
            <a:r>
              <a:rPr lang="da-DK" sz="1800" dirty="0" err="1"/>
              <a:t>fiche</a:t>
            </a:r>
            <a:r>
              <a:rPr lang="da-DK" sz="1800" dirty="0"/>
              <a:t>.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9FBD28B-5529-41FB-BC2A-85289291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36" y="226690"/>
            <a:ext cx="9854248" cy="651794"/>
          </a:xfrm>
        </p:spPr>
        <p:txBody>
          <a:bodyPr/>
          <a:lstStyle/>
          <a:p>
            <a:r>
              <a:rPr lang="da-DK" dirty="0"/>
              <a:t>Lækageklasser for Boligventilationsaggregater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27A7AE0-1EB8-475F-A57B-32A6A8954B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779"/>
          <a:stretch/>
        </p:blipFill>
        <p:spPr>
          <a:xfrm>
            <a:off x="117446" y="1218709"/>
            <a:ext cx="5594341" cy="2124999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7777A31-258A-4232-AB6C-5B11A0AA3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331" y="3067691"/>
            <a:ext cx="6310245" cy="2013217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6B96022C-C7E0-46A1-805C-83118EBE4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1787" y="1112037"/>
            <a:ext cx="6110108" cy="189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93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F65E0A88-21BF-4D1E-9E31-7355CBD92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234" y="1158648"/>
            <a:ext cx="8152116" cy="434716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</a:pPr>
            <a:r>
              <a:rPr lang="da-DK" sz="1800" dirty="0" err="1"/>
              <a:t>Coarse</a:t>
            </a:r>
            <a:r>
              <a:rPr lang="da-DK" sz="1800" dirty="0"/>
              <a:t> 65 % (G4) filterklassen iht. DS/EN ISO 16890 kan anvendes på både </a:t>
            </a:r>
            <a:r>
              <a:rPr lang="da-DK" sz="1800" dirty="0" err="1"/>
              <a:t>udeluft</a:t>
            </a:r>
            <a:r>
              <a:rPr lang="da-DK" sz="1800" dirty="0"/>
              <a:t> og fraluftssiden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</a:pPr>
            <a:r>
              <a:rPr lang="da-DK" sz="1800" dirty="0"/>
              <a:t>Filteralarm for boligventilationsaggregater kan enten være trykstyret eller tidsstyret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</a:pPr>
            <a:r>
              <a:rPr lang="da-DK" sz="1800" dirty="0"/>
              <a:t>Indbygget fugtføler i ventilationsaggregatet kan anvendes som behovsstyring (f.eks. til automatisk nedregulering af luftskifte til bygningsreglementets minimumskrav om 0,3 l/s pr. m2)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</a:pPr>
            <a:r>
              <a:rPr lang="da-DK" sz="1800" dirty="0"/>
              <a:t>Behovsstyring uden for brugstid med luftmængder ned til 0,15 l/s pr. m</a:t>
            </a:r>
            <a:r>
              <a:rPr lang="da-DK" sz="1800" baseline="30000" dirty="0"/>
              <a:t>2</a:t>
            </a:r>
            <a:r>
              <a:rPr lang="da-DK" sz="1800" dirty="0"/>
              <a:t> kræver dog yderligere CO</a:t>
            </a:r>
            <a:r>
              <a:rPr lang="da-DK" sz="1800" baseline="-25000" dirty="0"/>
              <a:t>2</a:t>
            </a:r>
            <a:r>
              <a:rPr lang="da-DK" sz="1800" dirty="0"/>
              <a:t>-sensorer (jf. bygningsreglementets vejledningstekst vedr. ventilation). Jf. BR18 </a:t>
            </a:r>
            <a:r>
              <a:rPr lang="da-DK" sz="1800" b="0" i="0" dirty="0">
                <a:solidFill>
                  <a:srgbClr val="000000"/>
                </a:solidFill>
                <a:effectLst/>
                <a:latin typeface="Spectral"/>
              </a:rPr>
              <a:t>§ 443 </a:t>
            </a:r>
            <a:br>
              <a:rPr lang="da-DK" sz="1800" b="0" i="0" dirty="0">
                <a:solidFill>
                  <a:srgbClr val="000000"/>
                </a:solidFill>
                <a:effectLst/>
                <a:latin typeface="Spectral"/>
              </a:rPr>
            </a:br>
            <a:r>
              <a:rPr lang="da-DK" sz="1800" b="0" i="0" dirty="0">
                <a:solidFill>
                  <a:srgbClr val="000000"/>
                </a:solidFill>
                <a:effectLst/>
                <a:latin typeface="+mj-lt"/>
              </a:rPr>
              <a:t>Maks. 30 timer reduceret drift pr. uge må indregnes i energirammen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408AB86-B6C9-444E-B6E6-ED4598B5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134" y="223378"/>
            <a:ext cx="10363200" cy="651794"/>
          </a:xfrm>
        </p:spPr>
        <p:txBody>
          <a:bodyPr/>
          <a:lstStyle/>
          <a:p>
            <a:r>
              <a:rPr lang="da-DK" dirty="0"/>
              <a:t>Filtertyper og automatik 	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A7F0272-6DCC-4DF8-8CCE-5D979677A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322" y="1087894"/>
            <a:ext cx="3183398" cy="250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92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06B2EEB-D720-4990-B363-9A09AAC8E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37" y="4403508"/>
            <a:ext cx="11034092" cy="434716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</a:pPr>
            <a:r>
              <a:rPr lang="da-DK" sz="1800" dirty="0"/>
              <a:t>Vær opmærksom på dokumentationskrav for hygiejne.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</a:pPr>
            <a:r>
              <a:rPr lang="da-DK" sz="1800" dirty="0" err="1"/>
              <a:t>Entalpivekslere</a:t>
            </a:r>
            <a:r>
              <a:rPr lang="da-DK" sz="1800" dirty="0"/>
              <a:t> skal være egnet til at kunne rengøres.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</a:pPr>
            <a:r>
              <a:rPr lang="da-DK" sz="1800" dirty="0"/>
              <a:t>BR </a:t>
            </a:r>
            <a:r>
              <a:rPr lang="da-DK" sz="1800" dirty="0">
                <a:effectLst/>
                <a:latin typeface="+mj-lt"/>
                <a:ea typeface="Times New Roman" panose="02020603050405020304" pitchFamily="18" charset="0"/>
              </a:rPr>
              <a:t>§429 – befugtning tillades generelt når komfort og sundhed sikres i driftssituationen</a:t>
            </a:r>
            <a:endParaRPr lang="da-DK" sz="1800" dirty="0">
              <a:latin typeface="+mj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95A4EAA-C1EA-421B-8A2B-96B7401A4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37" y="227528"/>
            <a:ext cx="10363200" cy="651794"/>
          </a:xfrm>
        </p:spPr>
        <p:txBody>
          <a:bodyPr/>
          <a:lstStyle/>
          <a:p>
            <a:r>
              <a:rPr lang="da-DK" dirty="0" err="1"/>
              <a:t>Entalpivarmevekslere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3A54970-8D3C-4B48-9803-B60296AA3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37" y="1519561"/>
            <a:ext cx="6826485" cy="2802531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A2D10FB4-4BD8-4FFE-BFD7-197EE2441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058" y="2811645"/>
            <a:ext cx="2151354" cy="2238126"/>
          </a:xfrm>
          <a:prstGeom prst="rect">
            <a:avLst/>
          </a:prstGeom>
        </p:spPr>
      </p:pic>
      <p:pic>
        <p:nvPicPr>
          <p:cNvPr id="1026" name="Picture 2" descr="Home EU - CORE Energy Recovery Solutions">
            <a:extLst>
              <a:ext uri="{FF2B5EF4-FFF2-40B4-BE49-F238E27FC236}">
                <a16:creationId xmlns:a16="http://schemas.microsoft.com/office/drawing/2014/main" id="{25ADB9FD-F209-4A0B-BB91-3F794FFE6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563" y="489957"/>
            <a:ext cx="2392054" cy="247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6EC02257-4BEA-4E54-A769-34576E091C8E}"/>
              </a:ext>
            </a:extLst>
          </p:cNvPr>
          <p:cNvSpPr txBox="1"/>
          <p:nvPr/>
        </p:nvSpPr>
        <p:spPr>
          <a:xfrm>
            <a:off x="598636" y="1150229"/>
            <a:ext cx="73275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b="1" dirty="0"/>
              <a:t>Beregning af fugtgenvinding på </a:t>
            </a:r>
            <a:r>
              <a:rPr lang="da-DK" sz="1800" b="1" dirty="0" err="1"/>
              <a:t>tilluftssiden</a:t>
            </a:r>
            <a:r>
              <a:rPr lang="da-DK" sz="1800" b="1" dirty="0"/>
              <a:t> iht. 13141-7</a:t>
            </a:r>
          </a:p>
        </p:txBody>
      </p:sp>
    </p:spTree>
    <p:extLst>
      <p:ext uri="{BB962C8B-B14F-4D97-AF65-F5344CB8AC3E}">
        <p14:creationId xmlns:p14="http://schemas.microsoft.com/office/powerpoint/2010/main" val="2661660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22235B70-D4D8-45C0-BC0E-65E436C86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202" y="1165271"/>
            <a:ext cx="8074987" cy="434716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</a:pPr>
            <a:r>
              <a:rPr lang="da-DK" sz="1800" dirty="0"/>
              <a:t>I DS447 omtales vekselretningsventilations ANLÆG som betyder, at der som minimum skal anvendes to enheder, der arbejder sammen synkront (en indblæsning, en udsugning)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</a:pPr>
            <a:r>
              <a:rPr lang="da-DK" sz="1800" dirty="0"/>
              <a:t>Vær opmærksom på følsomhed over for trykforskelle på bygningsfacader (ukontrolleret luftskifte), støj og energieffektivitet (afladning af varmeakkumulator)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</a:pPr>
            <a:r>
              <a:rPr lang="da-DK" sz="1800" dirty="0"/>
              <a:t>Iht. bygningsreglementet skal tilsikres, at der ikke overføres luft fra forurenede rum til ikke forurenede rum.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0A39A45-1EE2-4ACB-83B9-2A8B6BC1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223378"/>
            <a:ext cx="10363200" cy="651794"/>
          </a:xfrm>
        </p:spPr>
        <p:txBody>
          <a:bodyPr/>
          <a:lstStyle/>
          <a:p>
            <a:r>
              <a:rPr lang="da-DK" dirty="0"/>
              <a:t>Vekselretningsventilationsanlæg</a:t>
            </a:r>
          </a:p>
        </p:txBody>
      </p:sp>
      <p:pic>
        <p:nvPicPr>
          <p:cNvPr id="2050" name="Picture 2" descr="NIBE DVC 10">
            <a:extLst>
              <a:ext uri="{FF2B5EF4-FFF2-40B4-BE49-F238E27FC236}">
                <a16:creationId xmlns:a16="http://schemas.microsoft.com/office/drawing/2014/main" id="{BD1A8A9A-EDCA-4EE6-A860-7B7450EB6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717" y="643770"/>
            <a:ext cx="2871554" cy="382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B511E7BD-6640-49CC-BB4D-EFC6123C1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4569798"/>
            <a:ext cx="7440063" cy="1000265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917342CD-32DC-40DF-A7C8-8B61A47EC59C}"/>
              </a:ext>
            </a:extLst>
          </p:cNvPr>
          <p:cNvSpPr txBox="1"/>
          <p:nvPr/>
        </p:nvSpPr>
        <p:spPr>
          <a:xfrm>
            <a:off x="605202" y="5538840"/>
            <a:ext cx="79331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Formel for varmegenvinding for vekselretningsventilationsanlæg stammer fra DS/EN 13141-8</a:t>
            </a:r>
          </a:p>
        </p:txBody>
      </p:sp>
    </p:spTree>
    <p:extLst>
      <p:ext uri="{BB962C8B-B14F-4D97-AF65-F5344CB8AC3E}">
        <p14:creationId xmlns:p14="http://schemas.microsoft.com/office/powerpoint/2010/main" val="395170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22235B70-D4D8-45C0-BC0E-65E436C86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236" y="1166851"/>
            <a:ext cx="6491240" cy="432793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</a:pPr>
            <a:r>
              <a:rPr lang="da-DK" sz="1800" dirty="0" err="1"/>
              <a:t>Emopfangsevne</a:t>
            </a:r>
            <a:r>
              <a:rPr lang="da-DK" sz="1800" dirty="0"/>
              <a:t> på min 75 % jf. bygningsreglement vil typisk kræve en forceret luftmængde på ca.180 m</a:t>
            </a:r>
            <a:r>
              <a:rPr lang="da-DK" sz="1800" baseline="30000" dirty="0"/>
              <a:t>3</a:t>
            </a:r>
            <a:r>
              <a:rPr lang="da-DK" sz="1800" dirty="0"/>
              <a:t>/h (skal dokumenteres ved test) 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</a:pPr>
            <a:r>
              <a:rPr lang="da-DK" sz="1800" dirty="0"/>
              <a:t>Ingen dokumenteret test – anvend bygningsreglementets vejledning til § 443 om nødvendige luftmængder (144 m</a:t>
            </a:r>
            <a:r>
              <a:rPr lang="da-DK" sz="1800" baseline="30000" dirty="0"/>
              <a:t>3</a:t>
            </a:r>
            <a:r>
              <a:rPr lang="da-DK" sz="1800" dirty="0"/>
              <a:t>/h til 432 m</a:t>
            </a:r>
            <a:r>
              <a:rPr lang="da-DK" sz="1800" baseline="30000" dirty="0"/>
              <a:t>3</a:t>
            </a:r>
            <a:r>
              <a:rPr lang="da-DK" sz="1800" dirty="0"/>
              <a:t>/h)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</a:pPr>
            <a:r>
              <a:rPr lang="da-DK" sz="1800" dirty="0"/>
              <a:t>Erstatningsluft skal tilvejebringes uden manuel åbning af vindue 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</a:pPr>
            <a:r>
              <a:rPr lang="da-DK" sz="1800" dirty="0"/>
              <a:t>Bygningsreglementet stiller krav om afkast til det fri fra emhætten. Recirkulationsemhætter kan således ikke anvendes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00D0D"/>
              </a:buClr>
            </a:pPr>
            <a:r>
              <a:rPr lang="da-DK" sz="1800" dirty="0"/>
              <a:t>Føres afkast fra emhætter via facaden, stilles krav om rensning af afkastluften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0A39A45-1EE2-4ACB-83B9-2A8B6BC1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35" y="223378"/>
            <a:ext cx="10363200" cy="651794"/>
          </a:xfrm>
        </p:spPr>
        <p:txBody>
          <a:bodyPr/>
          <a:lstStyle/>
          <a:p>
            <a:r>
              <a:rPr lang="da-DK" dirty="0"/>
              <a:t>Krav til emhætter i boliger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6E6573B-5B39-42CA-8141-A9A70D1F0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476" y="223378"/>
            <a:ext cx="5024263" cy="362711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4A03EAF3-8D39-46A2-9CBF-CB04B6073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044" y="4063362"/>
            <a:ext cx="4632601" cy="179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09560"/>
      </p:ext>
    </p:extLst>
  </p:cSld>
  <p:clrMapOvr>
    <a:masterClrMapping/>
  </p:clrMapOvr>
</p:sld>
</file>

<file path=ppt/theme/theme1.xml><?xml version="1.0" encoding="utf-8"?>
<a:theme xmlns:a="http://schemas.openxmlformats.org/drawingml/2006/main" name="1_METRO THERM Powerpoint skabelon">
  <a:themeElements>
    <a:clrScheme name="Brugerdefinere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kabelon_CLA  -  Skrivebeskyttet" id="{2EAAFB5D-795D-4AE1-9C8F-B7EC13DF9859}" vid="{4AFF48AA-9EEB-4311-8F5F-C069FA098947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inspirationsdagen</Template>
  <TotalTime>2599</TotalTime>
  <Words>717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8" baseType="lpstr">
      <vt:lpstr>Arial</vt:lpstr>
      <vt:lpstr>Calibri</vt:lpstr>
      <vt:lpstr>Spectral</vt:lpstr>
      <vt:lpstr>Wingdings</vt:lpstr>
      <vt:lpstr>1_METRO THERM Powerpoint skabelon</vt:lpstr>
      <vt:lpstr>Ændringerne i Bygningsreglementet og DS 447 standarden v/Christen Lautrup, produktchef hos KVM-Genvex</vt:lpstr>
      <vt:lpstr>BR18 og DS447 Revideret</vt:lpstr>
      <vt:lpstr>DE Vigtigste Ændringer i hovedpunkter</vt:lpstr>
      <vt:lpstr>Definition SEL-værdi</vt:lpstr>
      <vt:lpstr>Lækageklasser for Boligventilationsaggregater</vt:lpstr>
      <vt:lpstr>Filtertyper og automatik   </vt:lpstr>
      <vt:lpstr>Entalpivarmevekslere</vt:lpstr>
      <vt:lpstr>Vekselretningsventilationsanlæg</vt:lpstr>
      <vt:lpstr>Krav til emhætter i boliger</vt:lpstr>
      <vt:lpstr>Funktionsafprøvning / dokumentation / aflevering</vt:lpstr>
      <vt:lpstr>Bygningsreglementet :  dokumentation for klimapåvirkning af byggeri (LCA)</vt:lpstr>
      <vt:lpstr>Forventninger til Klimakrav fremadrettet </vt:lpstr>
      <vt:lpstr>Tak for opmærksomheden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Ændringerne i Bygningsreglementet og DS 447 standarden v/Christen Lautrup, produktchef hos KVM-Genvex</dc:title>
  <dc:creator>Christen Lautrup</dc:creator>
  <cp:lastModifiedBy>Kirsten Villarruel</cp:lastModifiedBy>
  <cp:revision>20</cp:revision>
  <cp:lastPrinted>2015-04-10T10:14:05Z</cp:lastPrinted>
  <dcterms:created xsi:type="dcterms:W3CDTF">2022-05-10T11:30:54Z</dcterms:created>
  <dcterms:modified xsi:type="dcterms:W3CDTF">2022-05-16T06:39:31Z</dcterms:modified>
</cp:coreProperties>
</file>